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7907609c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7907609c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7907609c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7907609c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32d92021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32d92021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32d92021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32d9202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32d92021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32d92021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ec57873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ec57873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ec57873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ec57873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7907609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7907609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ec57873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ec57873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32d9202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32d9202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7907609c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7907609c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walmart.com/ip/Rosewill-CHALLENGER-S-Black-Gaming-ATX-Mid-Tower-Computer-Case-w-Blue-LED-Fans/47844461?wmlspartner=wmtlabs&amp;adid=22222222222035072338&amp;wmlspartner=wmtlabs&amp;wl0=e&amp;wl1=o&amp;wl2=c&amp;wl3=10361809835&amp;wl4=pla-4578091570982276:aud-807612879&amp;wl5=&amp;wl6=&amp;wl7=&amp;%20wl10=Walmart&amp;wl12=47844461_10000000931&amp;wl14=computer%20case%20to%20buy%20for%20computer%20windows&amp;veh=sem&amp;msclkid=46f4bb56864b1610dc75e49eb2320b5e"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bestbuy.com/site/thermaltake-pure-plus-12-led-rgb-triple-pack-radiator-fan-tt-premium-edition-120mm-case-cooling-fan-kit-with-rgb-lighting-black/6339072.p?skuId=6339072&amp;cmp=RMX&amp;extStoreId=596&amp;ref=212&amp;loc=1&amp;msclkid=07eaa892ab0b15f8b121f75a971458c6&amp;gclid=CNSKzOHRsO0CFZDmswodGukA6Q&amp;gclsrc=ds"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helpfuldownloads.com/products/microsoft-office-professional-plus-2019-download-full-version?msclkid=ee51f1a7527615ee46a1ae6f6c132dd2&amp;utm_source=bing&amp;utm_medium=cpc&amp;utm_campaign=MOF%20-%20USA%20-%20Shopping%20-%20Manual&amp;utm_term=4587162514661049&amp;utm_content=Ad%20group%20%231"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harddiskdirect.com/dx38bt-intel-desktop-motherboard.html?campaign=392311656&amp;adgrp=1313917483349585&amp;device=c&amp;adposition=&amp;keyword=&amp;msclkid=79c7ecdf2eb81d1ffdd3b31732accbed&amp;utm_source=bing&amp;utm_medium=cpc&amp;utm_campaign=Other%20Top%20Brands%20-%20Important%20Items%20%7C%20Shopping&amp;utm_term=4585719404494065&amp;utm_content=Catego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hyperlink" Target="https://www.newegg.com/core-i7-9th-gen-intel-core-i7-9700k/p/N82E16819117958?nm_mc=KNC-MSNSearch&amp;cm_mmc=KNC-MSNSearch-_-Processors+-+Desktops-_-Intel-_-19117958&amp;source=region&amp;msclkid=261aec8daec51485820eb345b8f478d2&amp;gclid=CMD9kLatsO0CFSAGiAkdbVEBHg&amp;gclsrc=ds&amp;Item=N82E1681911795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bestbuy.com/site/corsair-vengeance-rgb-pro-16gb-2pk-8gb-3ghz-pc4-24000-ddr4-dimm-unbuffered-non-ecc-desktop-memory-kit-with-rgb-lighting-black/6256222.p?skuId=6256222&amp;cmp=RMX&amp;extStoreId=1126&amp;ref=212&amp;loc=1&amp;msclkid=a783ceb470241ce5395c917c58ea23ff&amp;gclid=CM_Yse7AsO0CFey6swod3O0NjQ&amp;gclsrc=ds"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bestbuy.com/site/pny-nvidia-geforce-gt-710-verto-2gb-ddr3-pci-express-2-0-graphics-card-black/5092306.p?skuId=5092306&amp;cmp=RMX&amp;extStoreId=1126&amp;ref=212&amp;loc=1&amp;msclkid=58e9fbd9e43e1285e8d1a411c971cbb7&amp;gclid=CNGj7LbDsO0CFY4FiAkd5U4Bbw&amp;gclsrc=ds"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staples.com/seagate-expansion-1tb-usb-3-0-external-hard-drive-black-stea1000400/product_IM1ZH4417?ci_src=17588969&amp;ci_sku=IM1ZH4417&amp;KPID=IM1ZH4417&amp;cid=PS:MS:SBD:PLA:TransTech&amp;msclkid=830d17ed98aa17802dd54825b70d48cf&amp;utm_source=bing&amp;utm_medium=cpc&amp;utm_campaign=%5BADL%5D%20%5BStaples%5D%20%5BShopping%5D%20%5BBing%5D%20%5BDotcom%5D%20Categories%20-%20Transactional%20Technology%20(Good%20Queries)%20(Medium)&amp;utm_term=4582145996961307&amp;utm_content=%5BADL%5D%20%5BStaples%5D%20%5BShopping%5D%20%5BGoogle%5D%20%5BDotcom%5D%20%5BDesktop%5D%20Transactional%20Technology%20(Good%20Queries)%20(Medium)&amp;adlclid=830d17ed98aa17802dd54825b70d48cf"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trustedtechteam.com/products/microsoft-windows-10-home-license-64-bit?dfw_tracker=22777-36041792906&amp;msclkid=3c479d1d6e43121a8d25c2d557b053db&amp;utm_source=bing&amp;utm_medium=cpc&amp;utm_campaign=ECI%20-%20GS%20-%20Microsoft%20%3E%20Windows%20%5BMed,%20Target,%20Secondary%5D&amp;utm_term=4575755087523526&amp;utm_content=Windows&amp;variant=36041792906"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bing.com/shop/product?oid=14145350962&amp;offerid=IEpDK8D6yMtZjlMq1Bvct3ueip&amp;storeid=1236&amp;blid=7353013322281&amp;q=keyboard%20to%20buy%20for%20computer%20windows&amp;originIGUID=F1BACE630324479DA4CD99A2BA542CE3&amp;form=LIASTR"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My Dream PC</a:t>
            </a:r>
            <a:endParaRPr sz="5000"/>
          </a:p>
        </p:txBody>
      </p:sp>
      <p:sp>
        <p:nvSpPr>
          <p:cNvPr id="87" name="Google Shape;87;p13"/>
          <p:cNvSpPr txBox="1"/>
          <p:nvPr>
            <p:ph idx="1" type="subTitle"/>
          </p:nvPr>
        </p:nvSpPr>
        <p:spPr>
          <a:xfrm>
            <a:off x="1415902" y="3165825"/>
            <a:ext cx="25035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By Alexie Roy</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8: Computer Case</a:t>
            </a:r>
            <a:endParaRPr/>
          </a:p>
        </p:txBody>
      </p:sp>
      <p:sp>
        <p:nvSpPr>
          <p:cNvPr id="156" name="Google Shape;156;p22"/>
          <p:cNvSpPr txBox="1"/>
          <p:nvPr>
            <p:ph idx="1" type="body"/>
          </p:nvPr>
        </p:nvSpPr>
        <p:spPr>
          <a:xfrm>
            <a:off x="729450" y="1959775"/>
            <a:ext cx="4421100" cy="2907900"/>
          </a:xfrm>
          <a:prstGeom prst="rect">
            <a:avLst/>
          </a:prstGeom>
        </p:spPr>
        <p:txBody>
          <a:bodyPr anchorCtr="0" anchor="t" bIns="91425" lIns="91425" spcFirstLastPara="1" rIns="91425" wrap="square" tIns="91425">
            <a:noAutofit/>
          </a:bodyPr>
          <a:lstStyle/>
          <a:p>
            <a:pPr indent="-285750" lvl="0" marL="457200" rtl="0" algn="l">
              <a:lnSpc>
                <a:spcPct val="150000"/>
              </a:lnSpc>
              <a:spcBef>
                <a:spcPts val="0"/>
              </a:spcBef>
              <a:spcAft>
                <a:spcPts val="0"/>
              </a:spcAft>
              <a:buClr>
                <a:srgbClr val="000000"/>
              </a:buClr>
              <a:buSzPts val="900"/>
              <a:buChar char="●"/>
            </a:pPr>
            <a:r>
              <a:rPr lang="en" sz="900">
                <a:solidFill>
                  <a:srgbClr val="000000"/>
                </a:solidFill>
              </a:rPr>
              <a:t>Computer Case: t</a:t>
            </a:r>
            <a:r>
              <a:rPr lang="en" sz="900">
                <a:solidFill>
                  <a:srgbClr val="000000"/>
                </a:solidFill>
                <a:highlight>
                  <a:srgbClr val="FFFFFF"/>
                </a:highlight>
              </a:rPr>
              <a:t>he enclosure that contains most of the components of a PC.</a:t>
            </a:r>
            <a:endParaRPr sz="900">
              <a:solidFill>
                <a:srgbClr val="000000"/>
              </a:solidFill>
              <a:highlight>
                <a:srgbClr val="FFFFFF"/>
              </a:highlight>
            </a:endParaRPr>
          </a:p>
          <a:p>
            <a:pPr indent="-285750" lvl="0" marL="457200" rtl="0" algn="l">
              <a:lnSpc>
                <a:spcPct val="150000"/>
              </a:lnSpc>
              <a:spcBef>
                <a:spcPts val="0"/>
              </a:spcBef>
              <a:spcAft>
                <a:spcPts val="0"/>
              </a:spcAft>
              <a:buClr>
                <a:srgbClr val="000000"/>
              </a:buClr>
              <a:buSzPts val="900"/>
              <a:buChar char="●"/>
            </a:pPr>
            <a:r>
              <a:rPr lang="en" sz="900">
                <a:solidFill>
                  <a:srgbClr val="000000"/>
                </a:solidFill>
                <a:highlight>
                  <a:srgbClr val="FFFFFF"/>
                </a:highlight>
              </a:rPr>
              <a:t>The purpose of the computer case for my PC is to enclose and protect the hardware components that are inside.</a:t>
            </a:r>
            <a:endParaRPr sz="900">
              <a:solidFill>
                <a:srgbClr val="000000"/>
              </a:solidFill>
              <a:highlight>
                <a:srgbClr val="FFFFFF"/>
              </a:highlight>
            </a:endParaRPr>
          </a:p>
          <a:p>
            <a:pPr indent="-285750" lvl="0" marL="457200" rtl="0" algn="l">
              <a:lnSpc>
                <a:spcPct val="150000"/>
              </a:lnSpc>
              <a:spcBef>
                <a:spcPts val="0"/>
              </a:spcBef>
              <a:spcAft>
                <a:spcPts val="0"/>
              </a:spcAft>
              <a:buClr>
                <a:srgbClr val="000000"/>
              </a:buClr>
              <a:buSzPts val="900"/>
              <a:buChar char="●"/>
            </a:pPr>
            <a:r>
              <a:rPr lang="en" sz="900">
                <a:solidFill>
                  <a:srgbClr val="000000"/>
                </a:solidFill>
                <a:highlight>
                  <a:srgbClr val="FFFFFF"/>
                </a:highlight>
              </a:rPr>
              <a:t>I chose this computer case because it is inexpensive and </a:t>
            </a:r>
            <a:r>
              <a:rPr lang="en" sz="900">
                <a:solidFill>
                  <a:srgbClr val="000000"/>
                </a:solidFill>
              </a:rPr>
              <a:t>it’s quipped with dust filters on both top and bottom</a:t>
            </a:r>
            <a:endParaRPr sz="900">
              <a:solidFill>
                <a:srgbClr val="000000"/>
              </a:solidFill>
              <a:highlight>
                <a:srgbClr val="FFFFFF"/>
              </a:highlight>
            </a:endParaRPr>
          </a:p>
          <a:p>
            <a:pPr indent="-285750" lvl="0" marL="457200" rtl="0" algn="l">
              <a:lnSpc>
                <a:spcPct val="150000"/>
              </a:lnSpc>
              <a:spcBef>
                <a:spcPts val="0"/>
              </a:spcBef>
              <a:spcAft>
                <a:spcPts val="0"/>
              </a:spcAft>
              <a:buClr>
                <a:srgbClr val="000000"/>
              </a:buClr>
              <a:buSzPts val="900"/>
              <a:buChar char="●"/>
            </a:pPr>
            <a:r>
              <a:rPr lang="en" sz="900">
                <a:solidFill>
                  <a:srgbClr val="000000"/>
                </a:solidFill>
                <a:highlight>
                  <a:srgbClr val="FFFFFF"/>
                </a:highlight>
              </a:rPr>
              <a:t>Description: </a:t>
            </a:r>
            <a:r>
              <a:rPr lang="en" sz="900">
                <a:solidFill>
                  <a:srgbClr val="000000"/>
                </a:solidFill>
              </a:rPr>
              <a:t>it has tool-free installation of 5.25" devices and 3.5" HDD ensures a hassle-free experience.</a:t>
            </a:r>
            <a:endParaRPr sz="900">
              <a:solidFill>
                <a:srgbClr val="000000"/>
              </a:solidFill>
            </a:endParaRPr>
          </a:p>
          <a:p>
            <a:pPr indent="-285750" lvl="0" marL="457200" rtl="0" algn="l">
              <a:lnSpc>
                <a:spcPct val="150000"/>
              </a:lnSpc>
              <a:spcBef>
                <a:spcPts val="0"/>
              </a:spcBef>
              <a:spcAft>
                <a:spcPts val="0"/>
              </a:spcAft>
              <a:buClr>
                <a:srgbClr val="000000"/>
              </a:buClr>
              <a:buSzPts val="900"/>
              <a:buChar char="●"/>
            </a:pPr>
            <a:r>
              <a:rPr lang="en" sz="900">
                <a:solidFill>
                  <a:srgbClr val="000000"/>
                </a:solidFill>
              </a:rPr>
              <a:t>CAPACITY, and it Supports up to 14.17" (360mm) long graphics card plus a 120mm liquid-cooling radiator in the front, Micro ATX /ATX /Mini-ITX Motherboard Compatibility, it supports up to 13.3" (360mm) Video Cards, has 3 Fans Pre-installed, &amp; supports up to 5 Fans.</a:t>
            </a:r>
            <a:endParaRPr sz="900">
              <a:solidFill>
                <a:srgbClr val="000000"/>
              </a:solidFill>
            </a:endParaRPr>
          </a:p>
          <a:p>
            <a:pPr indent="-285750" lvl="0" marL="457200" rtl="0" algn="l">
              <a:lnSpc>
                <a:spcPct val="150000"/>
              </a:lnSpc>
              <a:spcBef>
                <a:spcPts val="0"/>
              </a:spcBef>
              <a:spcAft>
                <a:spcPts val="0"/>
              </a:spcAft>
              <a:buClr>
                <a:srgbClr val="000000"/>
              </a:buClr>
              <a:buSzPts val="900"/>
              <a:buChar char="●"/>
            </a:pPr>
            <a:r>
              <a:rPr lang="en" sz="900">
                <a:solidFill>
                  <a:srgbClr val="000000"/>
                </a:solidFill>
                <a:highlight>
                  <a:srgbClr val="FFFFFF"/>
                </a:highlight>
              </a:rPr>
              <a:t>Price: $54.99</a:t>
            </a:r>
            <a:endParaRPr sz="900">
              <a:solidFill>
                <a:srgbClr val="000000"/>
              </a:solidFill>
              <a:highlight>
                <a:srgbClr val="FFFFFF"/>
              </a:highlight>
            </a:endParaRPr>
          </a:p>
        </p:txBody>
      </p:sp>
      <p:sp>
        <p:nvSpPr>
          <p:cNvPr id="157" name="Google Shape;157;p22"/>
          <p:cNvSpPr txBox="1"/>
          <p:nvPr/>
        </p:nvSpPr>
        <p:spPr>
          <a:xfrm>
            <a:off x="5715450" y="3905375"/>
            <a:ext cx="27027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Source: </a:t>
            </a:r>
            <a:r>
              <a:rPr b="1" lang="en" sz="1000" u="sng">
                <a:solidFill>
                  <a:schemeClr val="hlink"/>
                </a:solidFill>
                <a:hlinkClick r:id="rId3"/>
              </a:rPr>
              <a:t>Rosewill CHALLENGER S Black Gaming ATX Mid Tower Computer Case w/ Blue LED Fans - Walmart.com - Walmart.com</a:t>
            </a:r>
            <a:endParaRPr b="1" sz="1000">
              <a:latin typeface="Lato"/>
              <a:ea typeface="Lato"/>
              <a:cs typeface="Lato"/>
              <a:sym typeface="Lato"/>
            </a:endParaRPr>
          </a:p>
        </p:txBody>
      </p:sp>
      <p:pic>
        <p:nvPicPr>
          <p:cNvPr id="158" name="Google Shape;158;p22"/>
          <p:cNvPicPr preferRelativeResize="0"/>
          <p:nvPr/>
        </p:nvPicPr>
        <p:blipFill rotWithShape="1">
          <a:blip r:embed="rId4">
            <a:alphaModFix/>
          </a:blip>
          <a:srcRect b="20332" l="21145" r="52892" t="34940"/>
          <a:stretch/>
        </p:blipFill>
        <p:spPr>
          <a:xfrm>
            <a:off x="6132900" y="1959775"/>
            <a:ext cx="1867800" cy="1809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9: Cooling Fans</a:t>
            </a:r>
            <a:endParaRPr/>
          </a:p>
        </p:txBody>
      </p:sp>
      <p:sp>
        <p:nvSpPr>
          <p:cNvPr id="164" name="Google Shape;164;p23"/>
          <p:cNvSpPr txBox="1"/>
          <p:nvPr>
            <p:ph idx="1" type="body"/>
          </p:nvPr>
        </p:nvSpPr>
        <p:spPr>
          <a:xfrm>
            <a:off x="729450" y="2078875"/>
            <a:ext cx="4916400" cy="27957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00"/>
              </a:buClr>
              <a:buSzPts val="1000"/>
              <a:buChar char="●"/>
            </a:pPr>
            <a:r>
              <a:rPr lang="en" sz="1000">
                <a:solidFill>
                  <a:srgbClr val="000000"/>
                </a:solidFill>
              </a:rPr>
              <a:t>Cooling Fans: </a:t>
            </a:r>
            <a:r>
              <a:rPr lang="en" sz="1000">
                <a:solidFill>
                  <a:srgbClr val="111111"/>
                </a:solidFill>
                <a:highlight>
                  <a:srgbClr val="FFFFFF"/>
                </a:highlight>
              </a:rPr>
              <a:t> it’s to move heated air away from the components while drawing cooler air over them.</a:t>
            </a:r>
            <a:endParaRPr sz="1000">
              <a:solidFill>
                <a:srgbClr val="000000"/>
              </a:solidFill>
              <a:highlight>
                <a:srgbClr val="FFFFFF"/>
              </a:highlight>
            </a:endParaRPr>
          </a:p>
          <a:p>
            <a:pPr indent="-288925" lvl="0" marL="457200" rtl="0" algn="l">
              <a:lnSpc>
                <a:spcPct val="150000"/>
              </a:lnSpc>
              <a:spcBef>
                <a:spcPts val="0"/>
              </a:spcBef>
              <a:spcAft>
                <a:spcPts val="0"/>
              </a:spcAft>
              <a:buClr>
                <a:srgbClr val="000000"/>
              </a:buClr>
              <a:buSzPts val="950"/>
              <a:buChar char="●"/>
            </a:pPr>
            <a:r>
              <a:rPr lang="en" sz="950">
                <a:solidFill>
                  <a:srgbClr val="000000"/>
                </a:solidFill>
                <a:highlight>
                  <a:srgbClr val="FFFFFF"/>
                </a:highlight>
              </a:rPr>
              <a:t>The purpose of the cooling fans for my PC is to cool the components and prevent those components from overheating.</a:t>
            </a:r>
            <a:endParaRPr sz="950">
              <a:solidFill>
                <a:srgbClr val="000000"/>
              </a:solidFill>
              <a:highlight>
                <a:srgbClr val="FFFFFF"/>
              </a:highlight>
            </a:endParaRPr>
          </a:p>
          <a:p>
            <a:pPr indent="-288925" lvl="0" marL="457200" rtl="0" algn="l">
              <a:lnSpc>
                <a:spcPct val="150000"/>
              </a:lnSpc>
              <a:spcBef>
                <a:spcPts val="0"/>
              </a:spcBef>
              <a:spcAft>
                <a:spcPts val="0"/>
              </a:spcAft>
              <a:buClr>
                <a:srgbClr val="000000"/>
              </a:buClr>
              <a:buSzPts val="950"/>
              <a:buChar char="●"/>
            </a:pPr>
            <a:r>
              <a:rPr lang="en" sz="950">
                <a:solidFill>
                  <a:srgbClr val="000000"/>
                </a:solidFill>
                <a:highlight>
                  <a:srgbClr val="FFFFFF"/>
                </a:highlight>
              </a:rPr>
              <a:t>I chose this cooling fan because of it ensuring a quiet operation when cooling the components.</a:t>
            </a:r>
            <a:endParaRPr sz="950">
              <a:solidFill>
                <a:srgbClr val="000000"/>
              </a:solidFill>
              <a:highlight>
                <a:srgbClr val="FFFFFF"/>
              </a:highlight>
            </a:endParaRPr>
          </a:p>
          <a:p>
            <a:pPr indent="-288925" lvl="0" marL="457200" rtl="0" algn="l">
              <a:lnSpc>
                <a:spcPct val="150000"/>
              </a:lnSpc>
              <a:spcBef>
                <a:spcPts val="0"/>
              </a:spcBef>
              <a:spcAft>
                <a:spcPts val="0"/>
              </a:spcAft>
              <a:buClr>
                <a:srgbClr val="000000"/>
              </a:buClr>
              <a:buSzPts val="950"/>
              <a:buChar char="●"/>
            </a:pPr>
            <a:r>
              <a:rPr lang="en" sz="950">
                <a:solidFill>
                  <a:srgbClr val="000000"/>
                </a:solidFill>
                <a:highlight>
                  <a:srgbClr val="FFFFFF"/>
                </a:highlight>
              </a:rPr>
              <a:t>Description: </a:t>
            </a:r>
            <a:r>
              <a:rPr lang="en" sz="1000">
                <a:solidFill>
                  <a:srgbClr val="040C13"/>
                </a:solidFill>
                <a:highlight>
                  <a:srgbClr val="FFFFFF"/>
                </a:highlight>
                <a:latin typeface="Arial"/>
                <a:ea typeface="Arial"/>
                <a:cs typeface="Arial"/>
                <a:sym typeface="Arial"/>
              </a:rPr>
              <a:t>Compatible with most cases, has 120mm cooling fan to transfer heat from components, has hydraulic bearing design to ensure long-lasting operation, has 56.45 cfm airflow volume to ensure efficient cooling, has 25.8dBA noise level to ensure quiet operation, has 500-1500 rpm operating speed for faster cooling, and LED illumination</a:t>
            </a:r>
            <a:endParaRPr sz="950">
              <a:solidFill>
                <a:srgbClr val="000000"/>
              </a:solidFill>
              <a:highlight>
                <a:srgbClr val="FFFFFF"/>
              </a:highlight>
            </a:endParaRPr>
          </a:p>
          <a:p>
            <a:pPr indent="-288925" lvl="0" marL="457200" rtl="0" algn="l">
              <a:lnSpc>
                <a:spcPct val="150000"/>
              </a:lnSpc>
              <a:spcBef>
                <a:spcPts val="0"/>
              </a:spcBef>
              <a:spcAft>
                <a:spcPts val="0"/>
              </a:spcAft>
              <a:buClr>
                <a:srgbClr val="000000"/>
              </a:buClr>
              <a:buSzPts val="950"/>
              <a:buChar char="●"/>
            </a:pPr>
            <a:r>
              <a:rPr lang="en" sz="950">
                <a:solidFill>
                  <a:srgbClr val="000000"/>
                </a:solidFill>
                <a:highlight>
                  <a:srgbClr val="FFFFFF"/>
                </a:highlight>
              </a:rPr>
              <a:t>Price: $64.99</a:t>
            </a:r>
            <a:endParaRPr/>
          </a:p>
        </p:txBody>
      </p:sp>
      <p:sp>
        <p:nvSpPr>
          <p:cNvPr id="165" name="Google Shape;165;p23"/>
          <p:cNvSpPr txBox="1"/>
          <p:nvPr/>
        </p:nvSpPr>
        <p:spPr>
          <a:xfrm>
            <a:off x="6063250" y="3643600"/>
            <a:ext cx="2341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Source: </a:t>
            </a:r>
            <a:r>
              <a:rPr b="1" lang="en" sz="1000" u="sng">
                <a:solidFill>
                  <a:schemeClr val="hlink"/>
                </a:solidFill>
                <a:latin typeface="Lato"/>
                <a:ea typeface="Lato"/>
                <a:cs typeface="Lato"/>
                <a:sym typeface="Lato"/>
                <a:hlinkClick r:id="rId3"/>
              </a:rPr>
              <a:t>Thermaltake Pure Plus 12 LED RGB (Triple Pack) Radiator Fan TT Premium Edition 120mm Case Cooling Fan Kit with RGB Lighting Black CL-F063-PL12SW-A - Best Buy</a:t>
            </a:r>
            <a:endParaRPr b="1" sz="1000">
              <a:latin typeface="Lato"/>
              <a:ea typeface="Lato"/>
              <a:cs typeface="Lato"/>
              <a:sym typeface="Lato"/>
            </a:endParaRPr>
          </a:p>
        </p:txBody>
      </p:sp>
      <p:pic>
        <p:nvPicPr>
          <p:cNvPr id="166" name="Google Shape;166;p23"/>
          <p:cNvPicPr preferRelativeResize="0"/>
          <p:nvPr/>
        </p:nvPicPr>
        <p:blipFill rotWithShape="1">
          <a:blip r:embed="rId4">
            <a:alphaModFix/>
          </a:blip>
          <a:srcRect b="42297" l="20502" r="49167" t="32121"/>
          <a:stretch/>
        </p:blipFill>
        <p:spPr>
          <a:xfrm>
            <a:off x="5847463" y="2151000"/>
            <a:ext cx="2773373" cy="1315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0" name="Shape 170"/>
        <p:cNvGrpSpPr/>
        <p:nvPr/>
      </p:nvGrpSpPr>
      <p:grpSpPr>
        <a:xfrm>
          <a:off x="0" y="0"/>
          <a:ext cx="0" cy="0"/>
          <a:chOff x="0" y="0"/>
          <a:chExt cx="0" cy="0"/>
        </a:xfrm>
      </p:grpSpPr>
      <p:sp>
        <p:nvSpPr>
          <p:cNvPr id="171" name="Google Shape;171;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50"/>
              <a:t>Component 10: Software Application- Microsoft Applications</a:t>
            </a:r>
            <a:endParaRPr sz="2450"/>
          </a:p>
        </p:txBody>
      </p:sp>
      <p:sp>
        <p:nvSpPr>
          <p:cNvPr id="172" name="Google Shape;172;p24"/>
          <p:cNvSpPr txBox="1"/>
          <p:nvPr>
            <p:ph idx="1" type="body"/>
          </p:nvPr>
        </p:nvSpPr>
        <p:spPr>
          <a:xfrm>
            <a:off x="729450" y="2078875"/>
            <a:ext cx="4336200" cy="2261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00000"/>
              </a:buClr>
              <a:buSzPts val="1000"/>
              <a:buChar char="●"/>
            </a:pPr>
            <a:r>
              <a:rPr lang="en" sz="1000">
                <a:solidFill>
                  <a:srgbClr val="000000"/>
                </a:solidFill>
              </a:rPr>
              <a:t>Software Applications: the </a:t>
            </a:r>
            <a:r>
              <a:rPr lang="en" sz="1000">
                <a:solidFill>
                  <a:srgbClr val="000000"/>
                </a:solidFill>
              </a:rPr>
              <a:t>programs made to run on one or more systems.</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Purpose: It’s to </a:t>
            </a:r>
            <a:r>
              <a:rPr lang="en" sz="1000">
                <a:solidFill>
                  <a:srgbClr val="000000"/>
                </a:solidFill>
              </a:rPr>
              <a:t>manage information, manipulate data, construct any graphics or visuals, coordinate resources, and calculate certain things.</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I chose the Microsoft Office 365 Professional Plus 2019 Download Full Version in order to use all the Microsoft applications for school projects, essays, and anything related to technical work (i.e. create databases).</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Description:  it’s bases on the latest versions of Word, Excel, PowerPoint, Outlook, OneNote, Publisher, Access, and certain Office Web Apps and Skype which is used to enhance productivity and communication.</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Price: $34.90</a:t>
            </a:r>
            <a:endParaRPr sz="1000">
              <a:solidFill>
                <a:srgbClr val="000000"/>
              </a:solidFill>
            </a:endParaRPr>
          </a:p>
        </p:txBody>
      </p:sp>
      <p:sp>
        <p:nvSpPr>
          <p:cNvPr id="173" name="Google Shape;173;p24"/>
          <p:cNvSpPr txBox="1"/>
          <p:nvPr/>
        </p:nvSpPr>
        <p:spPr>
          <a:xfrm>
            <a:off x="5596325" y="3855850"/>
            <a:ext cx="2702700" cy="6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Source: </a:t>
            </a:r>
            <a:r>
              <a:rPr b="1" lang="en" sz="1100" u="sng">
                <a:solidFill>
                  <a:schemeClr val="hlink"/>
                </a:solidFill>
                <a:hlinkClick r:id="rId3"/>
              </a:rPr>
              <a:t>Microsoft Office 365 Professional Plus 2019 Download Full Version – Helpful Downloads</a:t>
            </a:r>
            <a:endParaRPr b="1" sz="1000">
              <a:latin typeface="Lato"/>
              <a:ea typeface="Lato"/>
              <a:cs typeface="Lato"/>
              <a:sym typeface="Lato"/>
            </a:endParaRPr>
          </a:p>
        </p:txBody>
      </p:sp>
      <p:pic>
        <p:nvPicPr>
          <p:cNvPr id="174" name="Google Shape;174;p24"/>
          <p:cNvPicPr preferRelativeResize="0"/>
          <p:nvPr/>
        </p:nvPicPr>
        <p:blipFill rotWithShape="1">
          <a:blip r:embed="rId4">
            <a:alphaModFix/>
          </a:blip>
          <a:srcRect b="28455" l="22671" r="50210" t="24673"/>
          <a:stretch/>
        </p:blipFill>
        <p:spPr>
          <a:xfrm>
            <a:off x="5808550" y="1991850"/>
            <a:ext cx="2023426" cy="1863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would want my Computer to do?</a:t>
            </a:r>
            <a:endParaRPr/>
          </a:p>
        </p:txBody>
      </p:sp>
      <p:sp>
        <p:nvSpPr>
          <p:cNvPr id="93" name="Google Shape;93;p14"/>
          <p:cNvSpPr txBox="1"/>
          <p:nvPr>
            <p:ph idx="1" type="body"/>
          </p:nvPr>
        </p:nvSpPr>
        <p:spPr>
          <a:xfrm>
            <a:off x="729450" y="2078875"/>
            <a:ext cx="7688700" cy="2548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000000"/>
                </a:solidFill>
              </a:rPr>
              <a:t>I would want my computer to…</a:t>
            </a:r>
            <a:endParaRPr sz="1400">
              <a:solidFill>
                <a:srgbClr val="000000"/>
              </a:solidFill>
            </a:endParaRPr>
          </a:p>
          <a:p>
            <a:pPr indent="-317500" lvl="0" marL="457200" rtl="0" algn="l">
              <a:lnSpc>
                <a:spcPct val="150000"/>
              </a:lnSpc>
              <a:spcBef>
                <a:spcPts val="1600"/>
              </a:spcBef>
              <a:spcAft>
                <a:spcPts val="0"/>
              </a:spcAft>
              <a:buClr>
                <a:srgbClr val="000000"/>
              </a:buClr>
              <a:buSzPts val="1400"/>
              <a:buChar char="●"/>
            </a:pPr>
            <a:r>
              <a:rPr lang="en" sz="1400">
                <a:solidFill>
                  <a:srgbClr val="000000"/>
                </a:solidFill>
              </a:rPr>
              <a:t>Have a great amount of storage for school work, media applications (i.e. Netflix), remote online work, video chat, and/or gaming</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Have more speed for doing research, uploading files, downloading games, etc.</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Be versatile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Have accuracy</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Be able to have good memory</a:t>
            </a:r>
            <a:endParaRPr sz="1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1: Motherboard</a:t>
            </a:r>
            <a:endParaRPr/>
          </a:p>
        </p:txBody>
      </p:sp>
      <p:sp>
        <p:nvSpPr>
          <p:cNvPr id="99" name="Google Shape;99;p15"/>
          <p:cNvSpPr txBox="1"/>
          <p:nvPr>
            <p:ph idx="1" type="body"/>
          </p:nvPr>
        </p:nvSpPr>
        <p:spPr>
          <a:xfrm>
            <a:off x="729450" y="2078875"/>
            <a:ext cx="5546100" cy="23517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00"/>
              </a:buClr>
              <a:buSzPts val="1000"/>
              <a:buChar char="●"/>
            </a:pPr>
            <a:r>
              <a:rPr lang="en" sz="1000">
                <a:solidFill>
                  <a:srgbClr val="000000"/>
                </a:solidFill>
              </a:rPr>
              <a:t>Motherboard: it’s the computer’s central communications connectivity point among hardware components and ports.</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The purpose of the Motherboard for my PC is</a:t>
            </a:r>
            <a:r>
              <a:rPr lang="en" sz="1000">
                <a:solidFill>
                  <a:srgbClr val="000000"/>
                </a:solidFill>
              </a:rPr>
              <a:t>...</a:t>
            </a:r>
            <a:r>
              <a:rPr lang="en" sz="1000">
                <a:solidFill>
                  <a:srgbClr val="000000"/>
                </a:solidFill>
              </a:rPr>
              <a:t> </a:t>
            </a:r>
            <a:endParaRPr sz="1000">
              <a:solidFill>
                <a:srgbClr val="000000"/>
              </a:solidFill>
            </a:endParaRPr>
          </a:p>
          <a:p>
            <a:pPr indent="-292100" lvl="1" marL="914400" rtl="0" algn="l">
              <a:lnSpc>
                <a:spcPct val="150000"/>
              </a:lnSpc>
              <a:spcBef>
                <a:spcPts val="0"/>
              </a:spcBef>
              <a:spcAft>
                <a:spcPts val="0"/>
              </a:spcAft>
              <a:buClr>
                <a:srgbClr val="000000"/>
              </a:buClr>
              <a:buSzPts val="1000"/>
              <a:buChar char="○"/>
            </a:pPr>
            <a:r>
              <a:rPr lang="en" sz="1000">
                <a:solidFill>
                  <a:srgbClr val="000000"/>
                </a:solidFill>
              </a:rPr>
              <a:t>To </a:t>
            </a:r>
            <a:r>
              <a:rPr lang="en" sz="1000">
                <a:solidFill>
                  <a:srgbClr val="000000"/>
                </a:solidFill>
              </a:rPr>
              <a:t>determine what the processor in my computer will be able to use.</a:t>
            </a:r>
            <a:endParaRPr sz="1000">
              <a:solidFill>
                <a:srgbClr val="000000"/>
              </a:solidFill>
            </a:endParaRPr>
          </a:p>
          <a:p>
            <a:pPr indent="-292100" lvl="1" marL="914400" rtl="0" algn="l">
              <a:lnSpc>
                <a:spcPct val="150000"/>
              </a:lnSpc>
              <a:spcBef>
                <a:spcPts val="0"/>
              </a:spcBef>
              <a:spcAft>
                <a:spcPts val="0"/>
              </a:spcAft>
              <a:buClr>
                <a:srgbClr val="000000"/>
              </a:buClr>
              <a:buSzPts val="1000"/>
              <a:buChar char="○"/>
            </a:pPr>
            <a:r>
              <a:rPr lang="en" sz="1000">
                <a:solidFill>
                  <a:srgbClr val="000000"/>
                </a:solidFill>
              </a:rPr>
              <a:t>It determines the features I have, or can add to my PC.</a:t>
            </a:r>
            <a:endParaRPr sz="1000">
              <a:solidFill>
                <a:srgbClr val="000000"/>
              </a:solidFill>
            </a:endParaRPr>
          </a:p>
          <a:p>
            <a:pPr indent="-292100" lvl="1" marL="914400" rtl="0" algn="l">
              <a:lnSpc>
                <a:spcPct val="150000"/>
              </a:lnSpc>
              <a:spcBef>
                <a:spcPts val="0"/>
              </a:spcBef>
              <a:spcAft>
                <a:spcPts val="0"/>
              </a:spcAft>
              <a:buClr>
                <a:srgbClr val="000000"/>
              </a:buClr>
              <a:buSzPts val="1000"/>
              <a:buChar char="○"/>
            </a:pPr>
            <a:r>
              <a:rPr lang="en" sz="1000">
                <a:solidFill>
                  <a:srgbClr val="000000"/>
                </a:solidFill>
              </a:rPr>
              <a:t>To allow the communication between certain hardware components and the CPU and RAM.</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I chose this motherboard because it’s eco-friendly and allows my PC to have certain features such as overclocking and SLI.</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Price: $236.81</a:t>
            </a:r>
            <a:endParaRPr sz="1000">
              <a:solidFill>
                <a:srgbClr val="000000"/>
              </a:solidFill>
            </a:endParaRPr>
          </a:p>
          <a:p>
            <a:pPr indent="0" lvl="0" marL="0" rtl="0" algn="l">
              <a:lnSpc>
                <a:spcPct val="150000"/>
              </a:lnSpc>
              <a:spcBef>
                <a:spcPts val="1600"/>
              </a:spcBef>
              <a:spcAft>
                <a:spcPts val="1600"/>
              </a:spcAft>
              <a:buNone/>
            </a:pPr>
            <a:r>
              <a:t/>
            </a:r>
            <a:endParaRPr sz="1400">
              <a:solidFill>
                <a:srgbClr val="111111"/>
              </a:solidFill>
              <a:highlight>
                <a:srgbClr val="FFFFFF"/>
              </a:highlight>
            </a:endParaRPr>
          </a:p>
        </p:txBody>
      </p:sp>
      <p:pic>
        <p:nvPicPr>
          <p:cNvPr id="100" name="Google Shape;100;p15"/>
          <p:cNvPicPr preferRelativeResize="0"/>
          <p:nvPr/>
        </p:nvPicPr>
        <p:blipFill rotWithShape="1">
          <a:blip r:embed="rId3">
            <a:alphaModFix/>
          </a:blip>
          <a:srcRect b="29991" l="16102" r="63420" t="34657"/>
          <a:stretch/>
        </p:blipFill>
        <p:spPr>
          <a:xfrm>
            <a:off x="6483638" y="1932813"/>
            <a:ext cx="2208427" cy="2125699"/>
          </a:xfrm>
          <a:prstGeom prst="rect">
            <a:avLst/>
          </a:prstGeom>
          <a:noFill/>
          <a:ln>
            <a:noFill/>
          </a:ln>
        </p:spPr>
      </p:pic>
      <p:sp>
        <p:nvSpPr>
          <p:cNvPr id="101" name="Google Shape;101;p15"/>
          <p:cNvSpPr txBox="1"/>
          <p:nvPr/>
        </p:nvSpPr>
        <p:spPr>
          <a:xfrm>
            <a:off x="6262900" y="3924075"/>
            <a:ext cx="26499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Source: </a:t>
            </a:r>
            <a:r>
              <a:rPr b="1" lang="en" sz="1000" u="sng">
                <a:latin typeface="Lato"/>
                <a:ea typeface="Lato"/>
                <a:cs typeface="Lato"/>
                <a:sym typeface="Lato"/>
                <a:hlinkClick r:id="rId4"/>
              </a:rPr>
              <a:t>DX38BT - Intel X38 LGA-775 ATX Extreme Series Desktop Motherboard (harddiskdirect.com)</a:t>
            </a:r>
            <a:endParaRPr b="1" sz="10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400" cy="4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Components 2: CPU</a:t>
            </a:r>
            <a:endParaRPr/>
          </a:p>
        </p:txBody>
      </p:sp>
      <p:sp>
        <p:nvSpPr>
          <p:cNvPr id="107" name="Google Shape;107;p16"/>
          <p:cNvSpPr txBox="1"/>
          <p:nvPr>
            <p:ph idx="1" type="body"/>
          </p:nvPr>
        </p:nvSpPr>
        <p:spPr>
          <a:xfrm>
            <a:off x="694075" y="1765950"/>
            <a:ext cx="4159200" cy="3342300"/>
          </a:xfrm>
          <a:prstGeom prst="rect">
            <a:avLst/>
          </a:prstGeom>
        </p:spPr>
        <p:txBody>
          <a:bodyPr anchorCtr="0" anchor="t" bIns="91425" lIns="91425" spcFirstLastPara="1" rIns="91425" wrap="square" tIns="91425">
            <a:noAutofit/>
          </a:bodyPr>
          <a:lstStyle/>
          <a:p>
            <a:pPr indent="-288925" lvl="0" marL="457200" rtl="0" algn="l">
              <a:lnSpc>
                <a:spcPct val="150000"/>
              </a:lnSpc>
              <a:spcBef>
                <a:spcPts val="0"/>
              </a:spcBef>
              <a:spcAft>
                <a:spcPts val="0"/>
              </a:spcAft>
              <a:buClr>
                <a:srgbClr val="000000"/>
              </a:buClr>
              <a:buSzPts val="950"/>
              <a:buChar char="●"/>
            </a:pPr>
            <a:r>
              <a:rPr lang="en" sz="950">
                <a:solidFill>
                  <a:srgbClr val="000000"/>
                </a:solidFill>
              </a:rPr>
              <a:t>The CPU (or </a:t>
            </a:r>
            <a:r>
              <a:rPr lang="en" sz="950">
                <a:solidFill>
                  <a:srgbClr val="000000"/>
                </a:solidFill>
              </a:rPr>
              <a:t>Processor)</a:t>
            </a:r>
            <a:r>
              <a:rPr lang="en" sz="950">
                <a:solidFill>
                  <a:srgbClr val="000000"/>
                </a:solidFill>
              </a:rPr>
              <a:t> </a:t>
            </a:r>
            <a:r>
              <a:rPr lang="en" sz="950">
                <a:solidFill>
                  <a:srgbClr val="000000"/>
                </a:solidFill>
              </a:rPr>
              <a:t>known as the “main brain” of the computer.</a:t>
            </a:r>
            <a:endParaRPr sz="950">
              <a:solidFill>
                <a:srgbClr val="000000"/>
              </a:solidFill>
            </a:endParaRPr>
          </a:p>
          <a:p>
            <a:pPr indent="-288925" lvl="0" marL="457200" rtl="0" algn="l">
              <a:lnSpc>
                <a:spcPct val="150000"/>
              </a:lnSpc>
              <a:spcBef>
                <a:spcPts val="0"/>
              </a:spcBef>
              <a:spcAft>
                <a:spcPts val="0"/>
              </a:spcAft>
              <a:buClr>
                <a:srgbClr val="000000"/>
              </a:buClr>
              <a:buSzPts val="950"/>
              <a:buChar char="●"/>
            </a:pPr>
            <a:r>
              <a:rPr lang="en" sz="950">
                <a:solidFill>
                  <a:srgbClr val="000000"/>
                </a:solidFill>
              </a:rPr>
              <a:t>The purpose of the CPU is t</a:t>
            </a:r>
            <a:r>
              <a:rPr lang="en" sz="950">
                <a:solidFill>
                  <a:srgbClr val="000000"/>
                </a:solidFill>
              </a:rPr>
              <a:t>o focus on the performance of the computer system.</a:t>
            </a:r>
            <a:endParaRPr sz="950">
              <a:solidFill>
                <a:srgbClr val="000000"/>
              </a:solidFill>
            </a:endParaRPr>
          </a:p>
          <a:p>
            <a:pPr indent="-288925" lvl="0" marL="457200" rtl="0" algn="l">
              <a:lnSpc>
                <a:spcPct val="150000"/>
              </a:lnSpc>
              <a:spcBef>
                <a:spcPts val="0"/>
              </a:spcBef>
              <a:spcAft>
                <a:spcPts val="0"/>
              </a:spcAft>
              <a:buClr>
                <a:srgbClr val="000000"/>
              </a:buClr>
              <a:buSzPts val="950"/>
              <a:buChar char="●"/>
            </a:pPr>
            <a:r>
              <a:rPr lang="en" sz="950">
                <a:solidFill>
                  <a:srgbClr val="000000"/>
                </a:solidFill>
              </a:rPr>
              <a:t>I chose this CPU because it </a:t>
            </a:r>
            <a:r>
              <a:rPr lang="en" sz="950">
                <a:solidFill>
                  <a:srgbClr val="000000"/>
                </a:solidFill>
              </a:rPr>
              <a:t> processes certain instructions and tell certain parts of the computer to do specific tasks which includes processing gaming instructions, have data searched on the Internet, calculate with the ALU, move data from one memory location to another.</a:t>
            </a:r>
            <a:endParaRPr sz="950">
              <a:solidFill>
                <a:srgbClr val="000000"/>
              </a:solidFill>
            </a:endParaRPr>
          </a:p>
          <a:p>
            <a:pPr indent="-288925" lvl="0" marL="457200" rtl="0" algn="l">
              <a:lnSpc>
                <a:spcPct val="150000"/>
              </a:lnSpc>
              <a:spcBef>
                <a:spcPts val="0"/>
              </a:spcBef>
              <a:spcAft>
                <a:spcPts val="0"/>
              </a:spcAft>
              <a:buClr>
                <a:srgbClr val="000000"/>
              </a:buClr>
              <a:buSzPts val="950"/>
              <a:buChar char="●"/>
            </a:pPr>
            <a:r>
              <a:rPr lang="en" sz="950">
                <a:solidFill>
                  <a:srgbClr val="000000"/>
                </a:solidFill>
              </a:rPr>
              <a:t>Description: </a:t>
            </a:r>
            <a:r>
              <a:rPr lang="en" sz="950">
                <a:solidFill>
                  <a:srgbClr val="000000"/>
                </a:solidFill>
                <a:latin typeface="Arial"/>
                <a:ea typeface="Arial"/>
                <a:cs typeface="Arial"/>
                <a:sym typeface="Arial"/>
              </a:rPr>
              <a:t>it’s compatible with Intel 300 Series Motherboard, has socket LGA 1151 (300 Series), has max Turbo Frequency 4.9 GHz, has DDR4 Support, the Intel Optane Memory and SSD Supported, &amp; the Intel Turbo Boost Technology 2.0 and Intel vPro technology offer high performance for enthusiast gaming, creating, and overclocking</a:t>
            </a:r>
            <a:endParaRPr sz="950">
              <a:solidFill>
                <a:srgbClr val="000000"/>
              </a:solidFill>
            </a:endParaRPr>
          </a:p>
          <a:p>
            <a:pPr indent="-288925" lvl="0" marL="457200" rtl="0" algn="l">
              <a:lnSpc>
                <a:spcPct val="150000"/>
              </a:lnSpc>
              <a:spcBef>
                <a:spcPts val="0"/>
              </a:spcBef>
              <a:spcAft>
                <a:spcPts val="0"/>
              </a:spcAft>
              <a:buClr>
                <a:srgbClr val="000000"/>
              </a:buClr>
              <a:buSzPts val="950"/>
              <a:buChar char="●"/>
            </a:pPr>
            <a:r>
              <a:rPr lang="en" sz="950">
                <a:solidFill>
                  <a:srgbClr val="000000"/>
                </a:solidFill>
              </a:rPr>
              <a:t>Price: $269.00</a:t>
            </a:r>
            <a:endParaRPr sz="950">
              <a:solidFill>
                <a:srgbClr val="000000"/>
              </a:solidFill>
            </a:endParaRPr>
          </a:p>
          <a:p>
            <a:pPr indent="0" lvl="0" marL="1371600" rtl="0" algn="l">
              <a:lnSpc>
                <a:spcPct val="150000"/>
              </a:lnSpc>
              <a:spcBef>
                <a:spcPts val="1600"/>
              </a:spcBef>
              <a:spcAft>
                <a:spcPts val="1600"/>
              </a:spcAft>
              <a:buNone/>
            </a:pPr>
            <a:r>
              <a:t/>
            </a:r>
            <a:endParaRPr sz="1150">
              <a:solidFill>
                <a:srgbClr val="000000"/>
              </a:solidFill>
            </a:endParaRPr>
          </a:p>
        </p:txBody>
      </p:sp>
      <p:pic>
        <p:nvPicPr>
          <p:cNvPr id="108" name="Google Shape;108;p16"/>
          <p:cNvPicPr preferRelativeResize="0"/>
          <p:nvPr/>
        </p:nvPicPr>
        <p:blipFill rotWithShape="1">
          <a:blip r:embed="rId3">
            <a:alphaModFix/>
          </a:blip>
          <a:srcRect b="0" l="15424" r="13366" t="0"/>
          <a:stretch/>
        </p:blipFill>
        <p:spPr>
          <a:xfrm>
            <a:off x="5014075" y="1889113"/>
            <a:ext cx="2004275" cy="1747675"/>
          </a:xfrm>
          <a:prstGeom prst="rect">
            <a:avLst/>
          </a:prstGeom>
          <a:noFill/>
          <a:ln>
            <a:noFill/>
          </a:ln>
        </p:spPr>
      </p:pic>
      <p:pic>
        <p:nvPicPr>
          <p:cNvPr id="109" name="Google Shape;109;p16"/>
          <p:cNvPicPr preferRelativeResize="0"/>
          <p:nvPr/>
        </p:nvPicPr>
        <p:blipFill rotWithShape="1">
          <a:blip r:embed="rId4">
            <a:alphaModFix/>
          </a:blip>
          <a:srcRect b="17708" l="6536" r="5729" t="16510"/>
          <a:stretch/>
        </p:blipFill>
        <p:spPr>
          <a:xfrm>
            <a:off x="7143775" y="2493800"/>
            <a:ext cx="1463450" cy="1143000"/>
          </a:xfrm>
          <a:prstGeom prst="rect">
            <a:avLst/>
          </a:prstGeom>
          <a:noFill/>
          <a:ln>
            <a:noFill/>
          </a:ln>
          <a:effectLst>
            <a:outerShdw blurRad="57150" rotWithShape="0" algn="bl" dir="5400000" dist="19050">
              <a:srgbClr val="000000">
                <a:alpha val="50000"/>
              </a:srgbClr>
            </a:outerShdw>
          </a:effectLst>
        </p:spPr>
      </p:pic>
      <p:sp>
        <p:nvSpPr>
          <p:cNvPr id="110" name="Google Shape;110;p16"/>
          <p:cNvSpPr txBox="1"/>
          <p:nvPr/>
        </p:nvSpPr>
        <p:spPr>
          <a:xfrm>
            <a:off x="5122275" y="4104800"/>
            <a:ext cx="36255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50">
                <a:latin typeface="Lato"/>
                <a:ea typeface="Lato"/>
                <a:cs typeface="Lato"/>
                <a:sym typeface="Lato"/>
              </a:rPr>
              <a:t>Source: </a:t>
            </a:r>
            <a:r>
              <a:rPr b="1" lang="en" sz="1050" u="sng">
                <a:hlinkClick r:id="rId5"/>
              </a:rPr>
              <a:t>Intel Core i7-9700K Coffee Lake 8-Core 3.6 GHz CPU Processor - Newegg.com</a:t>
            </a:r>
            <a:endParaRPr b="1" sz="105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3: RAM (Random Access Memory)</a:t>
            </a:r>
            <a:endParaRPr/>
          </a:p>
        </p:txBody>
      </p:sp>
      <p:sp>
        <p:nvSpPr>
          <p:cNvPr id="116" name="Google Shape;116;p17"/>
          <p:cNvSpPr txBox="1"/>
          <p:nvPr>
            <p:ph idx="1" type="body"/>
          </p:nvPr>
        </p:nvSpPr>
        <p:spPr>
          <a:xfrm>
            <a:off x="729450" y="2078875"/>
            <a:ext cx="4159200" cy="2682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00000"/>
              </a:buClr>
              <a:buSzPts val="1000"/>
              <a:buChar char="●"/>
            </a:pPr>
            <a:r>
              <a:rPr lang="en" sz="1000">
                <a:solidFill>
                  <a:srgbClr val="000000"/>
                </a:solidFill>
              </a:rPr>
              <a:t>RAM: a </a:t>
            </a:r>
            <a:r>
              <a:rPr lang="en" sz="1000">
                <a:solidFill>
                  <a:srgbClr val="000000"/>
                </a:solidFill>
                <a:highlight>
                  <a:srgbClr val="FFFFFF"/>
                </a:highlight>
              </a:rPr>
              <a:t>computer memory (a byte of a memory) that can be accessed randomly.</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The purpose of having RAM for my PC is to make sure that my PC runs smoothly and make sures that my PC has enough memory.</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I chose this RAM for my PC because of its multitasking capability and of the </a:t>
            </a:r>
            <a:r>
              <a:rPr lang="en" sz="1000">
                <a:solidFill>
                  <a:srgbClr val="040C13"/>
                </a:solidFill>
                <a:highlight>
                  <a:srgbClr val="FFFFFF"/>
                </a:highlight>
              </a:rPr>
              <a:t>anodized aluminum heat-spreader that keeps memory cool for efficient operation.</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Description: Has a </a:t>
            </a:r>
            <a:r>
              <a:rPr lang="en" sz="1000">
                <a:solidFill>
                  <a:srgbClr val="040C13"/>
                </a:solidFill>
                <a:highlight>
                  <a:srgbClr val="FFFFFF"/>
                </a:highlight>
              </a:rPr>
              <a:t>kit of 2 8GB DDR4 SDRAM memory modules, 288-pin DIMM for a capable system operation in which DIMM is dual in-line memory module, it has up to 3000 MHz operating speed which gives great multitasking capability, and a anodized aluminum heat-spreader that keeps memory cool for efficient operation.</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Price: $81.99</a:t>
            </a:r>
            <a:endParaRPr sz="1000">
              <a:solidFill>
                <a:srgbClr val="000000"/>
              </a:solidFill>
            </a:endParaRPr>
          </a:p>
        </p:txBody>
      </p:sp>
      <p:sp>
        <p:nvSpPr>
          <p:cNvPr id="117" name="Google Shape;117;p17"/>
          <p:cNvSpPr txBox="1"/>
          <p:nvPr/>
        </p:nvSpPr>
        <p:spPr>
          <a:xfrm>
            <a:off x="5511400" y="3784900"/>
            <a:ext cx="25965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Lato"/>
                <a:ea typeface="Lato"/>
                <a:cs typeface="Lato"/>
                <a:sym typeface="Lato"/>
              </a:rPr>
              <a:t>Source: </a:t>
            </a:r>
            <a:r>
              <a:rPr b="1" lang="en" sz="1100" u="sng">
                <a:hlinkClick r:id="rId3"/>
              </a:rPr>
              <a:t>CORSAIR Vengeance RGB PRO 16GB (2PK 8GB) 3GHz PC4-24000 DDR4 DIMM Unbuffered Non-ECC Desktop Memory Kit with RGB Lighting Black CMW16GX4M2C3000C15 - Best Buy</a:t>
            </a:r>
            <a:endParaRPr b="1" sz="1100">
              <a:latin typeface="Lato"/>
              <a:ea typeface="Lato"/>
              <a:cs typeface="Lato"/>
              <a:sym typeface="Lato"/>
            </a:endParaRPr>
          </a:p>
        </p:txBody>
      </p:sp>
      <p:pic>
        <p:nvPicPr>
          <p:cNvPr id="118" name="Google Shape;118;p17"/>
          <p:cNvPicPr preferRelativeResize="0"/>
          <p:nvPr/>
        </p:nvPicPr>
        <p:blipFill rotWithShape="1">
          <a:blip r:embed="rId4">
            <a:alphaModFix/>
          </a:blip>
          <a:srcRect b="24075" l="19033" r="46922" t="41813"/>
          <a:stretch/>
        </p:blipFill>
        <p:spPr>
          <a:xfrm>
            <a:off x="4966650" y="1889025"/>
            <a:ext cx="3204926" cy="186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4: GPU</a:t>
            </a:r>
            <a:endParaRPr/>
          </a:p>
        </p:txBody>
      </p:sp>
      <p:sp>
        <p:nvSpPr>
          <p:cNvPr id="124" name="Google Shape;124;p18"/>
          <p:cNvSpPr txBox="1"/>
          <p:nvPr>
            <p:ph idx="1" type="body"/>
          </p:nvPr>
        </p:nvSpPr>
        <p:spPr>
          <a:xfrm>
            <a:off x="694100" y="1988075"/>
            <a:ext cx="5008500" cy="30150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000000"/>
              </a:buClr>
              <a:buSzPts val="1050"/>
              <a:buChar char="●"/>
            </a:pPr>
            <a:r>
              <a:rPr lang="en" sz="1050">
                <a:solidFill>
                  <a:srgbClr val="000000"/>
                </a:solidFill>
              </a:rPr>
              <a:t>GPU: it </a:t>
            </a:r>
            <a:r>
              <a:rPr lang="en" sz="1050">
                <a:solidFill>
                  <a:srgbClr val="000000"/>
                </a:solidFill>
                <a:highlight>
                  <a:srgbClr val="FFFFFF"/>
                </a:highlight>
              </a:rPr>
              <a:t>provides the fastest graphics processing.</a:t>
            </a:r>
            <a:endParaRPr sz="1050">
              <a:solidFill>
                <a:srgbClr val="000000"/>
              </a:solidFill>
            </a:endParaRPr>
          </a:p>
          <a:p>
            <a:pPr indent="-295275" lvl="0" marL="457200" rtl="0" algn="l">
              <a:spcBef>
                <a:spcPts val="0"/>
              </a:spcBef>
              <a:spcAft>
                <a:spcPts val="0"/>
              </a:spcAft>
              <a:buClr>
                <a:srgbClr val="000000"/>
              </a:buClr>
              <a:buSzPts val="1050"/>
              <a:buChar char="●"/>
            </a:pPr>
            <a:r>
              <a:rPr lang="en" sz="1050">
                <a:solidFill>
                  <a:srgbClr val="000000"/>
                </a:solidFill>
              </a:rPr>
              <a:t>The purpose of having GPU for my PC is to have a </a:t>
            </a:r>
            <a:r>
              <a:rPr lang="en" sz="1050">
                <a:solidFill>
                  <a:srgbClr val="000000"/>
                </a:solidFill>
                <a:highlight>
                  <a:srgbClr val="FFFFFF"/>
                </a:highlight>
              </a:rPr>
              <a:t>boost in gaming performance and graphics.</a:t>
            </a:r>
            <a:endParaRPr sz="1050">
              <a:solidFill>
                <a:srgbClr val="000000"/>
              </a:solidFill>
              <a:highlight>
                <a:srgbClr val="FFFFFF"/>
              </a:highlight>
            </a:endParaRPr>
          </a:p>
          <a:p>
            <a:pPr indent="-295275" lvl="0" marL="457200" rtl="0" algn="l">
              <a:spcBef>
                <a:spcPts val="0"/>
              </a:spcBef>
              <a:spcAft>
                <a:spcPts val="0"/>
              </a:spcAft>
              <a:buClr>
                <a:srgbClr val="000000"/>
              </a:buClr>
              <a:buSzPts val="1050"/>
              <a:buChar char="●"/>
            </a:pPr>
            <a:r>
              <a:rPr lang="en" sz="1050">
                <a:solidFill>
                  <a:srgbClr val="000000"/>
                </a:solidFill>
              </a:rPr>
              <a:t>I chose this GPU for my PC because of it being inexpensive and </a:t>
            </a:r>
            <a:r>
              <a:rPr lang="en" sz="1050">
                <a:solidFill>
                  <a:srgbClr val="000000"/>
                </a:solidFill>
                <a:highlight>
                  <a:srgbClr val="FFFFFF"/>
                </a:highlight>
              </a:rPr>
              <a:t>it enhances gaming physics.</a:t>
            </a:r>
            <a:endParaRPr sz="1050">
              <a:solidFill>
                <a:srgbClr val="000000"/>
              </a:solidFill>
            </a:endParaRPr>
          </a:p>
          <a:p>
            <a:pPr indent="-295275" lvl="0" marL="457200" rtl="0" algn="l">
              <a:spcBef>
                <a:spcPts val="0"/>
              </a:spcBef>
              <a:spcAft>
                <a:spcPts val="0"/>
              </a:spcAft>
              <a:buClr>
                <a:srgbClr val="000000"/>
              </a:buClr>
              <a:buSzPts val="1050"/>
              <a:buChar char="●"/>
            </a:pPr>
            <a:r>
              <a:rPr lang="en" sz="1050">
                <a:solidFill>
                  <a:srgbClr val="000000"/>
                </a:solidFill>
              </a:rPr>
              <a:t>Description: It is p</a:t>
            </a:r>
            <a:r>
              <a:rPr lang="en" sz="1050">
                <a:solidFill>
                  <a:srgbClr val="000000"/>
                </a:solidFill>
                <a:highlight>
                  <a:srgbClr val="FFFFFF"/>
                </a:highlight>
              </a:rPr>
              <a:t>owered by the NVIDIA GeForce GT 710 graphics processing unit (GPU), has a 954MHz clock speed to help meet the needs of demanding games, has 2GB on-board memory, 192 CUDA processing cores and up to 12.8GB/sec. of memory bandwidth provide the memory, has PCI Express 2.0 x8 interface which offers compatibility with a range of systems, has VIDIA PhysX technology to enhance gaming physics, has NVIDIA CUDA technology to harness power of the graphics processing unit (GPU) to optimize computing performance, disables VSync when frame rates fall below the locked rate, and re-enables it when they return to the locked rate, to significantly reduce stutter and prevent screen tearing.</a:t>
            </a:r>
            <a:endParaRPr sz="1050">
              <a:solidFill>
                <a:srgbClr val="000000"/>
              </a:solidFill>
              <a:highlight>
                <a:srgbClr val="FFFFFF"/>
              </a:highlight>
            </a:endParaRPr>
          </a:p>
          <a:p>
            <a:pPr indent="-295275" lvl="0" marL="457200" rtl="0" algn="l">
              <a:spcBef>
                <a:spcPts val="0"/>
              </a:spcBef>
              <a:spcAft>
                <a:spcPts val="0"/>
              </a:spcAft>
              <a:buClr>
                <a:srgbClr val="000000"/>
              </a:buClr>
              <a:buSzPts val="1050"/>
              <a:buChar char="●"/>
            </a:pPr>
            <a:r>
              <a:rPr lang="en" sz="1050">
                <a:solidFill>
                  <a:srgbClr val="000000"/>
                </a:solidFill>
                <a:highlight>
                  <a:srgbClr val="FFFFFF"/>
                </a:highlight>
              </a:rPr>
              <a:t>Price: $49.99</a:t>
            </a:r>
            <a:endParaRPr sz="1050">
              <a:solidFill>
                <a:srgbClr val="000000"/>
              </a:solidFill>
            </a:endParaRPr>
          </a:p>
        </p:txBody>
      </p:sp>
      <p:sp>
        <p:nvSpPr>
          <p:cNvPr id="125" name="Google Shape;125;p18"/>
          <p:cNvSpPr txBox="1"/>
          <p:nvPr/>
        </p:nvSpPr>
        <p:spPr>
          <a:xfrm>
            <a:off x="5971300" y="3993300"/>
            <a:ext cx="29715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Source: </a:t>
            </a:r>
            <a:r>
              <a:rPr b="1" lang="en" sz="1000" u="sng">
                <a:latin typeface="Lato"/>
                <a:ea typeface="Lato"/>
                <a:cs typeface="Lato"/>
                <a:sym typeface="Lato"/>
                <a:hlinkClick r:id="rId3"/>
              </a:rPr>
              <a:t>PNY NVIDIA GeForce GT 710 VERTO 2GB DDR3 PCI Express 2.0 Graphics Card Black VCGGT7102XPB-BB - Best Buy</a:t>
            </a:r>
            <a:endParaRPr b="1" sz="1000">
              <a:latin typeface="Lato"/>
              <a:ea typeface="Lato"/>
              <a:cs typeface="Lato"/>
              <a:sym typeface="Lato"/>
            </a:endParaRPr>
          </a:p>
        </p:txBody>
      </p:sp>
      <p:pic>
        <p:nvPicPr>
          <p:cNvPr id="126" name="Google Shape;126;p18"/>
          <p:cNvPicPr preferRelativeResize="0"/>
          <p:nvPr/>
        </p:nvPicPr>
        <p:blipFill rotWithShape="1">
          <a:blip r:embed="rId4">
            <a:alphaModFix/>
          </a:blip>
          <a:srcRect b="19930" l="15380" r="41439" t="23927"/>
          <a:stretch/>
        </p:blipFill>
        <p:spPr>
          <a:xfrm>
            <a:off x="5971300" y="1988075"/>
            <a:ext cx="2801750" cy="19724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5: Storage Device- </a:t>
            </a:r>
            <a:r>
              <a:rPr lang="en" sz="1950">
                <a:solidFill>
                  <a:srgbClr val="000000"/>
                </a:solidFill>
                <a:highlight>
                  <a:srgbClr val="FFFFFF"/>
                </a:highlight>
              </a:rPr>
              <a:t>Seagate Expansion 1TB USB 3.0 External Hard Drive</a:t>
            </a:r>
            <a:endParaRPr sz="1950">
              <a:solidFill>
                <a:srgbClr val="000000"/>
              </a:solidFill>
              <a:highlight>
                <a:srgbClr val="FFFFFF"/>
              </a:highlight>
            </a:endParaRPr>
          </a:p>
          <a:p>
            <a:pPr indent="0" lvl="0" marL="0" rtl="0" algn="l">
              <a:spcBef>
                <a:spcPts val="0"/>
              </a:spcBef>
              <a:spcAft>
                <a:spcPts val="0"/>
              </a:spcAft>
              <a:buNone/>
            </a:pPr>
            <a:r>
              <a:t/>
            </a:r>
            <a:endParaRPr/>
          </a:p>
        </p:txBody>
      </p:sp>
      <p:sp>
        <p:nvSpPr>
          <p:cNvPr id="132" name="Google Shape;132;p19"/>
          <p:cNvSpPr txBox="1"/>
          <p:nvPr>
            <p:ph idx="1" type="body"/>
          </p:nvPr>
        </p:nvSpPr>
        <p:spPr>
          <a:xfrm>
            <a:off x="729450" y="2138288"/>
            <a:ext cx="5418600" cy="2261100"/>
          </a:xfrm>
          <a:prstGeom prst="rect">
            <a:avLst/>
          </a:prstGeom>
        </p:spPr>
        <p:txBody>
          <a:bodyPr anchorCtr="0" anchor="t" bIns="91425" lIns="91425" spcFirstLastPara="1" rIns="91425" wrap="square" tIns="91425">
            <a:noAutofit/>
          </a:bodyPr>
          <a:lstStyle/>
          <a:p>
            <a:pPr indent="-285750" lvl="0" marL="457200" rtl="0" algn="l">
              <a:lnSpc>
                <a:spcPct val="150000"/>
              </a:lnSpc>
              <a:spcBef>
                <a:spcPts val="0"/>
              </a:spcBef>
              <a:spcAft>
                <a:spcPts val="0"/>
              </a:spcAft>
              <a:buClr>
                <a:srgbClr val="000000"/>
              </a:buClr>
              <a:buSzPts val="900"/>
              <a:buChar char="●"/>
            </a:pPr>
            <a:r>
              <a:rPr lang="en" sz="900">
                <a:solidFill>
                  <a:srgbClr val="000000"/>
                </a:solidFill>
              </a:rPr>
              <a:t>Storage Device: an equipment that store data and information onto computer</a:t>
            </a:r>
            <a:endParaRPr sz="900">
              <a:solidFill>
                <a:srgbClr val="000000"/>
              </a:solidFill>
            </a:endParaRPr>
          </a:p>
          <a:p>
            <a:pPr indent="-285750" lvl="0" marL="457200" rtl="0" algn="l">
              <a:lnSpc>
                <a:spcPct val="150000"/>
              </a:lnSpc>
              <a:spcBef>
                <a:spcPts val="0"/>
              </a:spcBef>
              <a:spcAft>
                <a:spcPts val="0"/>
              </a:spcAft>
              <a:buClr>
                <a:srgbClr val="000000"/>
              </a:buClr>
              <a:buSzPts val="900"/>
              <a:buChar char="●"/>
            </a:pPr>
            <a:r>
              <a:rPr lang="en" sz="900">
                <a:solidFill>
                  <a:srgbClr val="000000"/>
                </a:solidFill>
              </a:rPr>
              <a:t>The purpose of having this storage device is because to store data and software that I have onto my computer.</a:t>
            </a:r>
            <a:endParaRPr sz="900">
              <a:solidFill>
                <a:srgbClr val="000000"/>
              </a:solidFill>
            </a:endParaRPr>
          </a:p>
          <a:p>
            <a:pPr indent="-285750" lvl="0" marL="457200" rtl="0" algn="l">
              <a:lnSpc>
                <a:spcPct val="150000"/>
              </a:lnSpc>
              <a:spcBef>
                <a:spcPts val="0"/>
              </a:spcBef>
              <a:spcAft>
                <a:spcPts val="0"/>
              </a:spcAft>
              <a:buClr>
                <a:srgbClr val="000000"/>
              </a:buClr>
              <a:buSzPts val="900"/>
              <a:buChar char="●"/>
            </a:pPr>
            <a:r>
              <a:rPr lang="en" sz="900">
                <a:solidFill>
                  <a:srgbClr val="000000"/>
                </a:solidFill>
              </a:rPr>
              <a:t>I chose this storage device </a:t>
            </a:r>
            <a:r>
              <a:rPr lang="en" sz="900">
                <a:solidFill>
                  <a:srgbClr val="000000"/>
                </a:solidFill>
                <a:highlight>
                  <a:srgbClr val="FFFFFF"/>
                </a:highlight>
              </a:rPr>
              <a:t>Seagate Expansion 1TB USB 3.0 External Hard Drive because it’s inexpensive and powers up via USB to eliminate need for additional power supply.</a:t>
            </a:r>
            <a:endParaRPr sz="900">
              <a:solidFill>
                <a:srgbClr val="000000"/>
              </a:solidFill>
            </a:endParaRPr>
          </a:p>
          <a:p>
            <a:pPr indent="-285750" lvl="0" marL="457200" rtl="0" algn="l">
              <a:lnSpc>
                <a:spcPct val="150000"/>
              </a:lnSpc>
              <a:spcBef>
                <a:spcPts val="0"/>
              </a:spcBef>
              <a:spcAft>
                <a:spcPts val="0"/>
              </a:spcAft>
              <a:buClr>
                <a:srgbClr val="000000"/>
              </a:buClr>
              <a:buSzPts val="900"/>
              <a:buChar char="●"/>
            </a:pPr>
            <a:r>
              <a:rPr lang="en" sz="900">
                <a:solidFill>
                  <a:srgbClr val="000000"/>
                </a:solidFill>
              </a:rPr>
              <a:t>Description: must be plugged in, has portable drive in black features 1TB storage capacity and PC compatibility, uses USB 3.0 for ultra-fast data transfer and works with USB 2.0 ports on older machines, powers up via USB, and has 1-year manufacturer limited warranty.</a:t>
            </a:r>
            <a:endParaRPr sz="900">
              <a:solidFill>
                <a:srgbClr val="000000"/>
              </a:solidFill>
            </a:endParaRPr>
          </a:p>
          <a:p>
            <a:pPr indent="-285750" lvl="0" marL="457200" rtl="0" algn="l">
              <a:lnSpc>
                <a:spcPct val="150000"/>
              </a:lnSpc>
              <a:spcBef>
                <a:spcPts val="0"/>
              </a:spcBef>
              <a:spcAft>
                <a:spcPts val="0"/>
              </a:spcAft>
              <a:buClr>
                <a:srgbClr val="000000"/>
              </a:buClr>
              <a:buSzPts val="900"/>
              <a:buChar char="●"/>
            </a:pPr>
            <a:r>
              <a:rPr lang="en" sz="900">
                <a:solidFill>
                  <a:srgbClr val="000000"/>
                </a:solidFill>
              </a:rPr>
              <a:t>Price: $59.99</a:t>
            </a:r>
            <a:endParaRPr sz="900"/>
          </a:p>
        </p:txBody>
      </p:sp>
      <p:sp>
        <p:nvSpPr>
          <p:cNvPr id="133" name="Google Shape;133;p19"/>
          <p:cNvSpPr txBox="1"/>
          <p:nvPr/>
        </p:nvSpPr>
        <p:spPr>
          <a:xfrm>
            <a:off x="1747525" y="4195450"/>
            <a:ext cx="32190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latin typeface="Lato"/>
                <a:ea typeface="Lato"/>
                <a:cs typeface="Lato"/>
                <a:sym typeface="Lato"/>
              </a:rPr>
              <a:t>Source: </a:t>
            </a:r>
            <a:r>
              <a:rPr b="1" lang="en" sz="950" u="sng">
                <a:latin typeface="Lato"/>
                <a:ea typeface="Lato"/>
                <a:cs typeface="Lato"/>
                <a:sym typeface="Lato"/>
                <a:hlinkClick r:id="rId3"/>
              </a:rPr>
              <a:t>Seagate Expansion 1TB USB 3.0 External Hard Drive, Black (STEA1000400) at Staples</a:t>
            </a:r>
            <a:endParaRPr b="1" sz="950">
              <a:latin typeface="Lato"/>
              <a:ea typeface="Lato"/>
              <a:cs typeface="Lato"/>
              <a:sym typeface="Lato"/>
            </a:endParaRPr>
          </a:p>
        </p:txBody>
      </p:sp>
      <p:pic>
        <p:nvPicPr>
          <p:cNvPr id="134" name="Google Shape;134;p19"/>
          <p:cNvPicPr preferRelativeResize="0"/>
          <p:nvPr/>
        </p:nvPicPr>
        <p:blipFill rotWithShape="1">
          <a:blip r:embed="rId4">
            <a:alphaModFix/>
          </a:blip>
          <a:srcRect b="13617" l="21974" r="56205" t="31361"/>
          <a:stretch/>
        </p:blipFill>
        <p:spPr>
          <a:xfrm>
            <a:off x="6516050" y="1853850"/>
            <a:ext cx="1995125" cy="282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8" name="Shape 138"/>
        <p:cNvGrpSpPr/>
        <p:nvPr/>
      </p:nvGrpSpPr>
      <p:grpSpPr>
        <a:xfrm>
          <a:off x="0" y="0"/>
          <a:ext cx="0" cy="0"/>
          <a:chOff x="0" y="0"/>
          <a:chExt cx="0" cy="0"/>
        </a:xfrm>
      </p:grpSpPr>
      <p:sp>
        <p:nvSpPr>
          <p:cNvPr id="139" name="Google Shape;13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6: Operating System</a:t>
            </a:r>
            <a:endParaRPr/>
          </a:p>
        </p:txBody>
      </p:sp>
      <p:sp>
        <p:nvSpPr>
          <p:cNvPr id="140" name="Google Shape;140;p20"/>
          <p:cNvSpPr txBox="1"/>
          <p:nvPr>
            <p:ph idx="1" type="body"/>
          </p:nvPr>
        </p:nvSpPr>
        <p:spPr>
          <a:xfrm>
            <a:off x="729450" y="2078875"/>
            <a:ext cx="5163900" cy="22611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00"/>
              </a:buClr>
              <a:buSzPts val="1000"/>
              <a:buChar char="●"/>
            </a:pPr>
            <a:r>
              <a:rPr lang="en" sz="1000">
                <a:solidFill>
                  <a:srgbClr val="000000"/>
                </a:solidFill>
              </a:rPr>
              <a:t>Operating System: </a:t>
            </a:r>
            <a:r>
              <a:rPr lang="en" sz="1000">
                <a:solidFill>
                  <a:srgbClr val="000000"/>
                </a:solidFill>
              </a:rPr>
              <a:t>the software that supports a computer's functions</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Purpose: It’s to unify experience on the computer and work with programs.</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The operating system for my dream PC is Windows 10 because it </a:t>
            </a:r>
            <a:r>
              <a:rPr lang="en" sz="1000">
                <a:solidFill>
                  <a:srgbClr val="000000"/>
                </a:solidFill>
              </a:rPr>
              <a:t>gives this leeway in the configuration of the applications and other components, making any updates flexible.</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Description: you are allowed to customize the new Start menu with your favorite apps and games, are able to stay productive with enhancements to Snap, new Task View, and Multiple desktops, and cortana works across your day and your devices </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Price: $103.95</a:t>
            </a:r>
            <a:endParaRPr sz="1000">
              <a:solidFill>
                <a:srgbClr val="000000"/>
              </a:solidFill>
            </a:endParaRPr>
          </a:p>
        </p:txBody>
      </p:sp>
      <p:sp>
        <p:nvSpPr>
          <p:cNvPr id="141" name="Google Shape;141;p20"/>
          <p:cNvSpPr txBox="1"/>
          <p:nvPr/>
        </p:nvSpPr>
        <p:spPr>
          <a:xfrm>
            <a:off x="6176450" y="3980900"/>
            <a:ext cx="23064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Source: </a:t>
            </a:r>
            <a:r>
              <a:rPr b="1" lang="en" sz="1000" u="sng">
                <a:hlinkClick r:id="rId3"/>
              </a:rPr>
              <a:t>Microsoft Windows 10 Home (64-Bit) License – Trusted Tech Team</a:t>
            </a:r>
            <a:endParaRPr b="1" sz="1000">
              <a:latin typeface="Lato"/>
              <a:ea typeface="Lato"/>
              <a:cs typeface="Lato"/>
              <a:sym typeface="Lato"/>
            </a:endParaRPr>
          </a:p>
        </p:txBody>
      </p:sp>
      <p:pic>
        <p:nvPicPr>
          <p:cNvPr id="142" name="Google Shape;142;p20"/>
          <p:cNvPicPr preferRelativeResize="0"/>
          <p:nvPr/>
        </p:nvPicPr>
        <p:blipFill rotWithShape="1">
          <a:blip r:embed="rId4">
            <a:alphaModFix/>
          </a:blip>
          <a:srcRect b="34937" l="23831" r="64252" t="42503"/>
          <a:stretch/>
        </p:blipFill>
        <p:spPr>
          <a:xfrm>
            <a:off x="6395825" y="2008125"/>
            <a:ext cx="1707614" cy="1818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7: Keyboard</a:t>
            </a:r>
            <a:endParaRPr/>
          </a:p>
        </p:txBody>
      </p:sp>
      <p:sp>
        <p:nvSpPr>
          <p:cNvPr id="148" name="Google Shape;148;p21"/>
          <p:cNvSpPr txBox="1"/>
          <p:nvPr>
            <p:ph idx="1" type="body"/>
          </p:nvPr>
        </p:nvSpPr>
        <p:spPr>
          <a:xfrm>
            <a:off x="729450" y="2078875"/>
            <a:ext cx="4598100" cy="22611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00"/>
              </a:buClr>
              <a:buSzPts val="1000"/>
              <a:buChar char="●"/>
            </a:pPr>
            <a:r>
              <a:rPr lang="en" sz="1000">
                <a:solidFill>
                  <a:srgbClr val="000000"/>
                </a:solidFill>
              </a:rPr>
              <a:t>Keyboard: allows a person to type a document, certain commands, play games, and access menus.</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The purpose of the keyboard is to act as an input device.</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I chose this keyboard for my PC because of its price and the keyboard is wireless, which i can take on the go.</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Description: </a:t>
            </a:r>
            <a:r>
              <a:rPr lang="en" sz="1000">
                <a:solidFill>
                  <a:srgbClr val="000000"/>
                </a:solidFill>
                <a:highlight>
                  <a:srgbClr val="FFFFFF"/>
                </a:highlight>
              </a:rPr>
              <a:t>The cordless mouse and keyboard are simple to use, lightweight, and are the same sizes as a more permanent solution, and let’s you save space without dealing with a lot of cords and wires.</a:t>
            </a:r>
            <a:endParaRPr sz="1000">
              <a:solidFill>
                <a:srgbClr val="000000"/>
              </a:solidFill>
            </a:endParaRPr>
          </a:p>
          <a:p>
            <a:pPr indent="-292100" lvl="0" marL="457200" rtl="0" algn="l">
              <a:lnSpc>
                <a:spcPct val="150000"/>
              </a:lnSpc>
              <a:spcBef>
                <a:spcPts val="0"/>
              </a:spcBef>
              <a:spcAft>
                <a:spcPts val="0"/>
              </a:spcAft>
              <a:buClr>
                <a:srgbClr val="000000"/>
              </a:buClr>
              <a:buSzPts val="1000"/>
              <a:buChar char="●"/>
            </a:pPr>
            <a:r>
              <a:rPr lang="en" sz="1000">
                <a:solidFill>
                  <a:srgbClr val="000000"/>
                </a:solidFill>
              </a:rPr>
              <a:t>Price: $19.98</a:t>
            </a:r>
            <a:endParaRPr sz="1000">
              <a:solidFill>
                <a:srgbClr val="000000"/>
              </a:solidFill>
            </a:endParaRPr>
          </a:p>
        </p:txBody>
      </p:sp>
      <p:sp>
        <p:nvSpPr>
          <p:cNvPr id="149" name="Google Shape;149;p21"/>
          <p:cNvSpPr txBox="1"/>
          <p:nvPr/>
        </p:nvSpPr>
        <p:spPr>
          <a:xfrm>
            <a:off x="5744875" y="3801225"/>
            <a:ext cx="27027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Source: </a:t>
            </a:r>
            <a:r>
              <a:rPr b="1" lang="en" sz="1100" u="sng">
                <a:latin typeface="Lato"/>
                <a:ea typeface="Lato"/>
                <a:cs typeface="Lato"/>
                <a:sym typeface="Lato"/>
                <a:hlinkClick r:id="rId3"/>
              </a:rPr>
              <a:t>keyboard to buy for computer windows - Bing - Shopping</a:t>
            </a:r>
            <a:endParaRPr b="1" sz="1000">
              <a:latin typeface="Lato"/>
              <a:ea typeface="Lato"/>
              <a:cs typeface="Lato"/>
              <a:sym typeface="Lato"/>
            </a:endParaRPr>
          </a:p>
        </p:txBody>
      </p:sp>
      <p:pic>
        <p:nvPicPr>
          <p:cNvPr id="150" name="Google Shape;150;p21"/>
          <p:cNvPicPr preferRelativeResize="0"/>
          <p:nvPr/>
        </p:nvPicPr>
        <p:blipFill rotWithShape="1">
          <a:blip r:embed="rId4">
            <a:alphaModFix/>
          </a:blip>
          <a:srcRect b="39359" l="1877" r="79755" t="42610"/>
          <a:stretch/>
        </p:blipFill>
        <p:spPr>
          <a:xfrm>
            <a:off x="5865150" y="2078875"/>
            <a:ext cx="2370101" cy="1497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